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1" r:id="rId1"/>
  </p:sldMasterIdLst>
  <p:notesMasterIdLst>
    <p:notesMasterId r:id="rId20"/>
  </p:notesMasterIdLst>
  <p:sldIdLst>
    <p:sldId id="256" r:id="rId2"/>
    <p:sldId id="460" r:id="rId3"/>
    <p:sldId id="480" r:id="rId4"/>
    <p:sldId id="456" r:id="rId5"/>
    <p:sldId id="463" r:id="rId6"/>
    <p:sldId id="464" r:id="rId7"/>
    <p:sldId id="1222" r:id="rId8"/>
    <p:sldId id="1219" r:id="rId9"/>
    <p:sldId id="1221" r:id="rId10"/>
    <p:sldId id="1220" r:id="rId11"/>
    <p:sldId id="454" r:id="rId12"/>
    <p:sldId id="1224" r:id="rId13"/>
    <p:sldId id="1225" r:id="rId14"/>
    <p:sldId id="1226" r:id="rId15"/>
    <p:sldId id="1227" r:id="rId16"/>
    <p:sldId id="465" r:id="rId17"/>
    <p:sldId id="1229" r:id="rId18"/>
    <p:sldId id="121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954"/>
    <p:restoredTop sz="86434"/>
  </p:normalViewPr>
  <p:slideViewPr>
    <p:cSldViewPr snapToGrid="0" snapToObjects="1">
      <p:cViewPr varScale="1">
        <p:scale>
          <a:sx n="62" d="100"/>
          <a:sy n="62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0C1430-3644-6B45-B0C7-89FC151384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194AA-AA97-4F4F-8A06-C7B387D97B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42107C-6E35-8045-B075-0FDFCF2C576A}" type="datetimeFigureOut">
              <a:rPr lang="en-US"/>
              <a:pPr>
                <a:defRPr/>
              </a:pPr>
              <a:t>1/5/2023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E15699-DB81-7549-B8A4-4EC2BB2D0B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09A270-160A-3248-A776-08702180A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C41F0-7FF3-C946-AAFA-E9AA3DE014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B04ED-9BFC-E843-B02F-B6F665716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7D975-FDEB-3646-ACEF-8FF5F97F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6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1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7D975-FDEB-3646-ACEF-8FF5F97F1C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1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372D8-6231-D049-AE8A-0D593B2C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62C5-6A20-B44C-B676-0022DA11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 altLang="zh-CN"/>
              <a:t>nurpitjunus@gmail.com</a:t>
            </a: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96F5-CDC9-B645-A153-99D219C7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035-C3B3-6949-A54C-8603D85CD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4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7DC4-713A-9B43-A93A-E3075331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D0ED-B0DB-8545-BAE3-B1185992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4BEDC-0990-7947-9E39-E4C39BFD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CC72-7538-9A4F-B998-86239C303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93C4B-5E37-214D-99B5-B7D249A0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9B7CC-7145-7746-8544-F2A2577D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D869-B886-EC47-B47A-D54B32C6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5E80-5F64-4743-BE5E-712D9BF00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17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A9EBE5A7-E27E-A840-81EE-6EC541045A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27038"/>
            <a:ext cx="3624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43B3E8-71D4-D846-B257-5CE58B9B0169}"/>
              </a:ext>
            </a:extLst>
          </p:cNvPr>
          <p:cNvSpPr/>
          <p:nvPr userDrawn="1"/>
        </p:nvSpPr>
        <p:spPr>
          <a:xfrm rot="16200000" flipV="1">
            <a:off x="5671344" y="3385344"/>
            <a:ext cx="6858000" cy="873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F6D43-95F1-B544-8B4C-7B6948402E27}"/>
              </a:ext>
            </a:extLst>
          </p:cNvPr>
          <p:cNvSpPr/>
          <p:nvPr userDrawn="1"/>
        </p:nvSpPr>
        <p:spPr>
          <a:xfrm rot="16200000" flipV="1">
            <a:off x="7711282" y="3301206"/>
            <a:ext cx="2533650" cy="255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45B11-BCA5-314F-A7BE-A33D342EF712}"/>
              </a:ext>
            </a:extLst>
          </p:cNvPr>
          <p:cNvSpPr/>
          <p:nvPr userDrawn="1"/>
        </p:nvSpPr>
        <p:spPr>
          <a:xfrm flipV="1">
            <a:off x="1306513" y="6408738"/>
            <a:ext cx="6567487" cy="1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E786C4-72C4-6C4F-8EE5-33BC4529BEE1}"/>
              </a:ext>
            </a:extLst>
          </p:cNvPr>
          <p:cNvSpPr/>
          <p:nvPr userDrawn="1"/>
        </p:nvSpPr>
        <p:spPr>
          <a:xfrm>
            <a:off x="3465513" y="6200775"/>
            <a:ext cx="2260600" cy="4413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7276" y="2321689"/>
            <a:ext cx="5339570" cy="7680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5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anose="02000803030000020004" pitchFamily="2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22693" y="3217723"/>
            <a:ext cx="4804153" cy="38404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52112" y="1108398"/>
            <a:ext cx="3474734" cy="37087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altLang="ko-KR" sz="1050" b="0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01528" y="4298743"/>
            <a:ext cx="3625318" cy="126791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altLang="ko-KR" sz="1350" b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314372" y="-2"/>
            <a:ext cx="2372772" cy="6858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30064" y="6258693"/>
            <a:ext cx="200931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altLang="ko-KR" sz="18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5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15B3C9-2CD3-A64F-9912-101A1476F3AA}"/>
              </a:ext>
            </a:extLst>
          </p:cNvPr>
          <p:cNvSpPr/>
          <p:nvPr userDrawn="1"/>
        </p:nvSpPr>
        <p:spPr>
          <a:xfrm>
            <a:off x="-1588" y="0"/>
            <a:ext cx="1433513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6F22F36-6BBB-3246-B73C-EE3B0F31B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324475"/>
            <a:ext cx="9921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32396" y="288907"/>
            <a:ext cx="685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ld" panose="02000803030000020004" pitchFamily="2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32396" y="1153877"/>
            <a:ext cx="6858000" cy="3790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50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F2476D-12C5-4DED-B2D5-5CB665669C9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01536" y="6356350"/>
            <a:ext cx="14335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C27D11-20FC-4ECA-A380-18CE7AC29F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13018" y="6356350"/>
            <a:ext cx="361141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FD5071-73A3-4899-BCCF-8B0C2F1EF5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98139" y="6356350"/>
            <a:ext cx="784514" cy="365125"/>
          </a:xfrm>
        </p:spPr>
        <p:txBody>
          <a:bodyPr/>
          <a:lstStyle>
            <a:lvl1pPr algn="ctr">
              <a:defRPr sz="1600" b="1">
                <a:latin typeface="Bebas Neue" panose="020B0000000000000000" pitchFamily="34" charset="0"/>
              </a:defRPr>
            </a:lvl1pPr>
          </a:lstStyle>
          <a:p>
            <a:pPr>
              <a:defRPr/>
            </a:pPr>
            <a:fld id="{46B07035-C3B3-6949-A54C-8603D85CD7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96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5FA0E-D119-CB43-9E82-523A9AE5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3DDB-1AD2-7C45-A423-56A49AA3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1383-717D-994C-BD44-64BF2537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7518-C8BD-A045-AD2D-93B58F366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94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FFD73-4397-494C-A736-BC5B9F5E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DA7A-9961-3E49-9FE0-F8B81BD8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BFE1-281E-0344-AD26-678BEF4C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8C71-47F3-2B41-A290-220FF7E0F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42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D69264-2949-4E49-BDFB-9F00C8FF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0D6A3-0520-F04B-8965-A2FCCFCA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2A956C-5697-B042-A25A-A927D9EE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999-DD4F-924D-8C02-46D451C39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A9C846-44E7-604A-B184-C42DB252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15848B-F9AD-4240-A684-6DBF1EEC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E90E85-71CA-694E-B7CE-51CA6B63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8B27-A7FF-6948-8F70-E54EFF7F3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70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303FA4-85ED-B545-A20C-77B57268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F13FD0-FC2B-FA48-A17B-F1F04339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8998AC-DC06-FE4E-B5F4-B36AF4E8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F404-CA75-DB49-B3BE-DC2575F1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241DCF-7077-C24B-8A07-2AFF8F44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5CF4CD-8240-4446-BD17-42061A2C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206B3F-7CB8-2644-9CE1-58B1EEBD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C5EF-7532-8941-98D1-2DDE0340E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9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8C1C3D-70E3-2044-9D54-1258CDC3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26D95-8542-824A-8219-9DE5411B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3F0511-D8F8-B441-BE32-D51EA003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C049-FDE2-8B40-8CF9-34227DDCB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C45CB1-5CBE-AF4B-865A-7BF1E4E5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F8D2C1-8913-B741-BCA7-7926EF7B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976E89-F02B-3A4C-9E27-321127FA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78B1-E4AB-9743-80AD-0FA9ACC2B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11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6C384F-A26E-374D-81B1-42126B78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5D36BE-DC0E-B441-A133-5E3878515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A9A89-6A0F-FE45-B19B-584A8F2F0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7F918-03C4-DF41-A248-70BF43EA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nurpitjunus@gmail.com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B8D7-4117-704B-B606-22A5066BD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2896E1-EDAF-1F4E-8AF9-9274ED008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9" r:id="rId12"/>
    <p:sldLayoutId id="2147483810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CA15B5-3222-F54A-A079-5665443A8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277" y="928468"/>
            <a:ext cx="8654158" cy="2497008"/>
          </a:xfrm>
        </p:spPr>
        <p:txBody>
          <a:bodyPr/>
          <a:lstStyle/>
          <a:p>
            <a:pPr algn="l">
              <a:defRPr/>
            </a:pPr>
            <a:endParaRPr lang="id-ID" sz="3200" dirty="0"/>
          </a:p>
          <a:p>
            <a:pPr algn="ctr">
              <a:defRPr/>
            </a:pPr>
            <a:r>
              <a:rPr lang="id-ID" sz="3200" dirty="0"/>
              <a:t>Materi LK-01</a:t>
            </a:r>
          </a:p>
          <a:p>
            <a:pPr algn="ctr">
              <a:defRPr/>
            </a:pPr>
            <a:r>
              <a:rPr lang="id-ID" sz="3200" dirty="0"/>
              <a:t>DINAMIKA KELOMPOK</a:t>
            </a:r>
          </a:p>
          <a:p>
            <a:pPr algn="ctr">
              <a:defRPr/>
            </a:pPr>
            <a:r>
              <a:rPr lang="id-ID" sz="3200" dirty="0"/>
              <a:t>(Remaja Masjid Paripurna An-Najah – REMAPAN)</a:t>
            </a:r>
          </a:p>
        </p:txBody>
      </p:sp>
      <p:sp>
        <p:nvSpPr>
          <p:cNvPr id="6148" name="Text Placeholder 9">
            <a:extLst>
              <a:ext uri="{FF2B5EF4-FFF2-40B4-BE49-F238E27FC236}">
                <a16:creationId xmlns:a16="http://schemas.microsoft.com/office/drawing/2014/main" id="{FD236F19-3CEA-0E4C-8ED9-7013664E3F48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1700" y="6257925"/>
            <a:ext cx="2284413" cy="384175"/>
          </a:xfrm>
        </p:spPr>
        <p:txBody>
          <a:bodyPr/>
          <a:lstStyle/>
          <a:p>
            <a:r>
              <a:rPr lang="id-ID" sz="1600" dirty="0" err="1">
                <a:ea typeface="맑은 고딕" panose="020B0503020000020004" pitchFamily="34" charset="-127"/>
              </a:rPr>
              <a:t>nurpitjunus@gmail.com</a:t>
            </a:r>
            <a:endParaRPr lang="id-ID" sz="1600" dirty="0">
              <a:ea typeface="맑은 고딕" panose="020B0503020000020004" pitchFamily="34" charset="-127"/>
            </a:endParaRPr>
          </a:p>
        </p:txBody>
      </p:sp>
      <p:pic>
        <p:nvPicPr>
          <p:cNvPr id="6149" name="Picture 21">
            <a:extLst>
              <a:ext uri="{FF2B5EF4-FFF2-40B4-BE49-F238E27FC236}">
                <a16:creationId xmlns:a16="http://schemas.microsoft.com/office/drawing/2014/main" id="{4ABD2316-7EED-A045-98A7-4346AD1A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4189413"/>
            <a:ext cx="1143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76CC2C40-DF24-C543-B6DC-3A137D45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71" y="3595149"/>
            <a:ext cx="6652392" cy="210000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Oleh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Nurpit</a:t>
            </a:r>
            <a:r>
              <a:rPr lang="en-US" sz="2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JUNUS, DR. MM, CTQMP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Dosen</a:t>
            </a: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Praktisi</a:t>
            </a: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dan </a:t>
            </a:r>
            <a:r>
              <a:rPr lang="en-US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Konsultan</a:t>
            </a: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Pendidikan)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453FD7-30FC-2B91-1353-ABAD508A8319}"/>
              </a:ext>
            </a:extLst>
          </p:cNvPr>
          <p:cNvSpPr txBox="1">
            <a:spLocks/>
          </p:cNvSpPr>
          <p:nvPr/>
        </p:nvSpPr>
        <p:spPr bwMode="auto">
          <a:xfrm>
            <a:off x="1762081" y="5695157"/>
            <a:ext cx="4938757" cy="5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altLang="ko-KR" sz="135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D" sz="2400" b="1" dirty="0" err="1">
                <a:solidFill>
                  <a:schemeClr val="accent2"/>
                </a:solidFill>
              </a:rPr>
              <a:t>Pekanbaru</a:t>
            </a:r>
            <a:r>
              <a:rPr lang="en-ID" sz="2400" b="1" dirty="0">
                <a:solidFill>
                  <a:schemeClr val="accent2"/>
                </a:solidFill>
              </a:rPr>
              <a:t>, 08-01-2023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A241B9CC-6BBF-FD6B-EAFD-87E1595A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1058" r="65305" b="36691"/>
          <a:stretch>
            <a:fillRect/>
          </a:stretch>
        </p:blipFill>
        <p:spPr bwMode="auto">
          <a:xfrm>
            <a:off x="7165377" y="3595149"/>
            <a:ext cx="1661058" cy="210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0687B-3A57-815C-DE57-872335B01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" y="20639"/>
            <a:ext cx="1470077" cy="13254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AC2FFA9-9A02-02A5-0A45-2627E1EF9FCE}"/>
              </a:ext>
            </a:extLst>
          </p:cNvPr>
          <p:cNvSpPr txBox="1">
            <a:spLocks/>
          </p:cNvSpPr>
          <p:nvPr/>
        </p:nvSpPr>
        <p:spPr>
          <a:xfrm>
            <a:off x="1510290" y="41278"/>
            <a:ext cx="7593496" cy="1284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900" b="1" i="1" dirty="0">
                <a:solidFill>
                  <a:srgbClr val="002060"/>
                </a:solidFill>
              </a:rPr>
              <a:t>       MASJID PARIPURNA AN-NAJAH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1800" b="1" i="1" dirty="0" err="1">
                <a:solidFill>
                  <a:srgbClr val="002060"/>
                </a:solidFill>
              </a:rPr>
              <a:t>Jln</a:t>
            </a:r>
            <a:r>
              <a:rPr lang="en-US" sz="1800" b="1" i="1" dirty="0">
                <a:solidFill>
                  <a:srgbClr val="002060"/>
                </a:solidFill>
              </a:rPr>
              <a:t>. Banda Aceh/</a:t>
            </a:r>
            <a:r>
              <a:rPr lang="en-US" sz="1800" b="1" i="1" dirty="0" err="1">
                <a:solidFill>
                  <a:srgbClr val="002060"/>
                </a:solidFill>
              </a:rPr>
              <a:t>Sakuntala</a:t>
            </a:r>
            <a:r>
              <a:rPr lang="en-US" sz="1800" b="1" i="1" dirty="0">
                <a:solidFill>
                  <a:srgbClr val="002060"/>
                </a:solidFill>
              </a:rPr>
              <a:t> No.51, </a:t>
            </a:r>
            <a:r>
              <a:rPr lang="en-US" sz="1800" b="1" i="1" dirty="0" err="1">
                <a:solidFill>
                  <a:srgbClr val="002060"/>
                </a:solidFill>
              </a:rPr>
              <a:t>Tangkerang</a:t>
            </a:r>
            <a:r>
              <a:rPr lang="en-US" sz="1800" b="1" i="1" dirty="0">
                <a:solidFill>
                  <a:srgbClr val="002060"/>
                </a:solidFill>
              </a:rPr>
              <a:t> Utara</a:t>
            </a:r>
            <a:r>
              <a:rPr lang="en-US" sz="3900" b="1" i="1" dirty="0">
                <a:solidFill>
                  <a:srgbClr val="002060"/>
                </a:solidFill>
              </a:rPr>
              <a:t>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0"/>
            <a:ext cx="7552314" cy="1004887"/>
          </a:xfrm>
        </p:spPr>
        <p:txBody>
          <a:bodyPr/>
          <a:lstStyle/>
          <a:p>
            <a:pPr algn="l">
              <a:defRPr/>
            </a:pPr>
            <a:endParaRPr lang="id-ID" altLang="ko-KR" sz="3600" dirty="0">
              <a:latin typeface="Gotham Bold"/>
            </a:endParaRPr>
          </a:p>
          <a:p>
            <a:pPr algn="l">
              <a:defRPr/>
            </a:pPr>
            <a:r>
              <a:rPr lang="id-ID" altLang="ko-KR" sz="3600" dirty="0">
                <a:latin typeface="Gotham Bold"/>
              </a:rPr>
              <a:t>INTERMEZZO (2)</a:t>
            </a:r>
            <a:endParaRPr lang="en-US" altLang="ko-KR" sz="3600" dirty="0">
              <a:latin typeface="Gotham Bold"/>
            </a:endParaRPr>
          </a:p>
          <a:p>
            <a:pPr algn="l">
              <a:defRPr/>
            </a:pP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9261F48-0B4A-058E-2C3E-4E70CDA3B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3F1B6-7453-7E76-7507-49E9B18E97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90E9880-1FDE-E8E1-F43A-3C2738E0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4851"/>
          <a:stretch>
            <a:fillRect/>
          </a:stretch>
        </p:blipFill>
        <p:spPr bwMode="auto">
          <a:xfrm>
            <a:off x="2252134" y="1593848"/>
            <a:ext cx="5808134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3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71841"/>
            <a:ext cx="7552314" cy="960439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2: </a:t>
            </a:r>
            <a:r>
              <a:rPr lang="en-US" dirty="0" err="1"/>
              <a:t>Jenis-jenis</a:t>
            </a:r>
            <a:r>
              <a:rPr lang="en-US" dirty="0"/>
              <a:t> KELOMPOK.   1/2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9261F48-0B4A-058E-2C3E-4E70CDA3B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3F1B6-7453-7E76-7507-49E9B18E97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67CC4-CC06-AB25-3A65-87CB6E238992}"/>
              </a:ext>
            </a:extLst>
          </p:cNvPr>
          <p:cNvSpPr txBox="1"/>
          <p:nvPr/>
        </p:nvSpPr>
        <p:spPr>
          <a:xfrm>
            <a:off x="1458913" y="1988286"/>
            <a:ext cx="771366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D" altLang="en-US" sz="2400" noProof="1">
                <a:solidFill>
                  <a:srgbClr val="C00000"/>
                </a:solidFill>
              </a:rPr>
              <a:t>Kelompok Formal </a:t>
            </a:r>
            <a:r>
              <a:rPr lang="en-ID" altLang="en-US" sz="2400" noProof="1"/>
              <a:t>adalah berkumpulnya dua orang atau lebih atas dasar keputusan manajemen untuk mencapai tujuan tertentu.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D" altLang="en-US" sz="2400" noProof="1"/>
              <a:t>Contohnya: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ID" altLang="en-US" sz="2000" noProof="1"/>
              <a:t>Departemen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ID" altLang="en-US" sz="2000" noProof="1"/>
              <a:t>Divisi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ID" altLang="en-US" sz="2000" noProof="1"/>
              <a:t>Shift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ID" altLang="en-US" sz="2000" noProof="1"/>
              <a:t>Regu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ID" altLang="en-US" sz="2000" noProof="1"/>
              <a:t>Dan berbagai macam panitia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76B32-69AA-03C8-6807-3EAB207A82DB}"/>
              </a:ext>
            </a:extLst>
          </p:cNvPr>
          <p:cNvSpPr txBox="1"/>
          <p:nvPr/>
        </p:nvSpPr>
        <p:spPr>
          <a:xfrm>
            <a:off x="1458913" y="1157289"/>
            <a:ext cx="7363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D" altLang="en-US" sz="2400" noProof="1"/>
              <a:t>Ada 2 jenis kelompok : kelompok Formal dan Kelompok Informal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D9CE09D-574F-61C4-8270-E06F6122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334" y="5250822"/>
            <a:ext cx="7289318" cy="1105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prstShdw prst="shdw17" dist="17961" dir="2700000">
              <a:srgbClr val="7A5C99"/>
            </a:prstShdw>
          </a:effectLst>
        </p:spPr>
        <p:txBody>
          <a:bodyPr wrap="none"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ID" altLang="en-US" b="1" noProof="1">
                <a:solidFill>
                  <a:srgbClr val="000379"/>
                </a:solidFill>
              </a:rPr>
              <a:t>Note: Dapatkah setiap anggota organisasi merangkap dua</a:t>
            </a:r>
          </a:p>
          <a:p>
            <a:pPr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ID" altLang="en-US" b="1" noProof="1">
                <a:solidFill>
                  <a:srgbClr val="000379"/>
                </a:solidFill>
              </a:rPr>
              <a:t>           atau lebih kelompok formal?</a:t>
            </a:r>
          </a:p>
          <a:p>
            <a:pPr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endParaRPr lang="en-ID" altLang="en-US" b="1" noProof="1">
              <a:solidFill>
                <a:srgbClr val="000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7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338" y="71841"/>
            <a:ext cx="7552314" cy="960439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2: </a:t>
            </a:r>
            <a:r>
              <a:rPr lang="en-US" dirty="0" err="1"/>
              <a:t>Jenis-jenis</a:t>
            </a:r>
            <a:r>
              <a:rPr lang="en-US" dirty="0"/>
              <a:t> KELOMPOK.   2/2</a:t>
            </a:r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9261F48-0B4A-058E-2C3E-4E70CDA3B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3F1B6-7453-7E76-7507-49E9B18E97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67CC4-CC06-AB25-3A65-87CB6E238992}"/>
              </a:ext>
            </a:extLst>
          </p:cNvPr>
          <p:cNvSpPr txBox="1"/>
          <p:nvPr/>
        </p:nvSpPr>
        <p:spPr>
          <a:xfrm>
            <a:off x="1364975" y="1218802"/>
            <a:ext cx="77790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D" altLang="en-US" sz="2400" noProof="1">
                <a:solidFill>
                  <a:srgbClr val="C00000"/>
                </a:solidFill>
              </a:rPr>
              <a:t>Kelompok Informal </a:t>
            </a:r>
            <a:r>
              <a:rPr lang="en-ID" altLang="en-US" sz="2400" noProof="1">
                <a:solidFill>
                  <a:schemeClr val="bg2">
                    <a:lumMod val="25000"/>
                  </a:schemeClr>
                </a:solidFill>
              </a:rPr>
              <a:t>terbentuk atas dasar: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ID" altLang="en-US" sz="2400" noProof="1">
                <a:solidFill>
                  <a:schemeClr val="bg2">
                    <a:lumMod val="25000"/>
                  </a:schemeClr>
                </a:solidFill>
              </a:rPr>
              <a:t>Kehendak para anggotanyaa sendiri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ID" altLang="en-US" sz="2400" noProof="1">
                <a:solidFill>
                  <a:schemeClr val="bg2">
                    <a:lumMod val="25000"/>
                  </a:schemeClr>
                </a:solidFill>
              </a:rPr>
              <a:t>Para anggota mempunyai kepentingan Bersama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ID" altLang="en-US" sz="2400" noProof="1">
                <a:solidFill>
                  <a:schemeClr val="bg2">
                    <a:lumMod val="25000"/>
                  </a:schemeClr>
                </a:solidFill>
              </a:rPr>
              <a:t>Misalnya anggota organisasi tsb yang berasal dari Kabupaten Kuansing membentuk kelompok “Randai Kuansing”.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ID" altLang="en-US" sz="2400" noProof="1">
              <a:solidFill>
                <a:srgbClr val="C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D9CE09D-574F-61C4-8270-E06F6122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544" y="3491972"/>
            <a:ext cx="3802107" cy="2864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prstShdw prst="shdw17" dist="17961" dir="2700000">
              <a:srgbClr val="7A5C99"/>
            </a:prstShdw>
          </a:effectLst>
        </p:spPr>
        <p:txBody>
          <a:bodyPr wrap="none"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500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ID" altLang="en-US" b="1" noProof="1">
                <a:solidFill>
                  <a:srgbClr val="000379"/>
                </a:solidFill>
              </a:rPr>
              <a:t>Ada 3 jenis kelompok informal:</a:t>
            </a:r>
          </a:p>
          <a:p>
            <a:pPr marL="1085850" lvl="1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ID" altLang="en-US" b="1" noProof="1">
                <a:solidFill>
                  <a:srgbClr val="000379"/>
                </a:solidFill>
              </a:rPr>
              <a:t>Horizontal</a:t>
            </a:r>
          </a:p>
          <a:p>
            <a:pPr marL="1085850" lvl="1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ID" altLang="en-US" b="1" noProof="1">
                <a:solidFill>
                  <a:srgbClr val="000379"/>
                </a:solidFill>
              </a:rPr>
              <a:t>Vertikal</a:t>
            </a:r>
          </a:p>
          <a:p>
            <a:pPr marL="1085850" lvl="1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ID" altLang="en-US" b="1" noProof="1">
                <a:solidFill>
                  <a:srgbClr val="000379"/>
                </a:solidFill>
              </a:rPr>
              <a:t>Campuran</a:t>
            </a:r>
          </a:p>
          <a:p>
            <a:pPr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endParaRPr lang="en-ID" altLang="en-US" b="1" noProof="1">
              <a:solidFill>
                <a:srgbClr val="00037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15311B-6C4F-BB46-23FE-A948412A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31" y="3491973"/>
            <a:ext cx="3116970" cy="286437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05925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58913" y="44450"/>
            <a:ext cx="7646987" cy="1047750"/>
          </a:xfrm>
        </p:spPr>
        <p:txBody>
          <a:bodyPr/>
          <a:lstStyle/>
          <a:p>
            <a:pPr algn="l">
              <a:defRPr/>
            </a:pPr>
            <a:r>
              <a:rPr lang="id-ID" altLang="ko-KR" dirty="0">
                <a:latin typeface="Gotham Bold"/>
              </a:rPr>
              <a:t>Diskusikan Dalam KELOMPOK Anda. 1</a:t>
            </a:r>
            <a:endParaRPr lang="en-US" altLang="ko-KR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pic>
        <p:nvPicPr>
          <p:cNvPr id="2" name="Picture 2" descr="DISKUSI KELOMPOK : Pengertian Diskusi Kelompok | ruangguruku.com">
            <a:extLst>
              <a:ext uri="{FF2B5EF4-FFF2-40B4-BE49-F238E27FC236}">
                <a16:creationId xmlns:a16="http://schemas.microsoft.com/office/drawing/2014/main" id="{6F3B4591-7E04-B34D-FC10-02DCD666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6" y="1243543"/>
            <a:ext cx="4607983" cy="26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0EF9A7-CD25-78FC-2E27-5A1D886BBC41}"/>
              </a:ext>
            </a:extLst>
          </p:cNvPr>
          <p:cNvSpPr txBox="1"/>
          <p:nvPr/>
        </p:nvSpPr>
        <p:spPr>
          <a:xfrm>
            <a:off x="1819565" y="4192183"/>
            <a:ext cx="67656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ID" altLang="en-US" sz="2400" noProof="1">
                <a:solidFill>
                  <a:srgbClr val="002060"/>
                </a:solidFill>
              </a:rPr>
              <a:t>Perhatikan Struktur Organisasi Badan Pengelola Masjid Paripurna An-Najah 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ID" altLang="en-US" sz="2400" noProof="1">
                <a:solidFill>
                  <a:srgbClr val="002060"/>
                </a:solidFill>
              </a:rPr>
              <a:t>Jelaskan mana yang termasuk kelompok Informal Horizontal, Vertikal, dan Campuran?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ID" altLang="en-US" sz="2400" noProof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5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392239" y="44449"/>
            <a:ext cx="7713662" cy="1406525"/>
          </a:xfrm>
        </p:spPr>
        <p:txBody>
          <a:bodyPr/>
          <a:lstStyle/>
          <a:p>
            <a:pPr algn="l">
              <a:defRPr/>
            </a:pPr>
            <a:r>
              <a:rPr lang="id-ID" altLang="ko-KR" dirty="0">
                <a:latin typeface="Gotham Bold"/>
              </a:rPr>
              <a:t> </a:t>
            </a:r>
            <a:r>
              <a:rPr lang="id-ID" altLang="ko-KR" dirty="0">
                <a:solidFill>
                  <a:srgbClr val="C00000"/>
                </a:solidFill>
                <a:latin typeface="Gotham Bold"/>
              </a:rPr>
              <a:t>Q 3: </a:t>
            </a:r>
            <a:r>
              <a:rPr lang="id-ID" altLang="ko-KR" dirty="0">
                <a:latin typeface="Gotham Bold"/>
              </a:rPr>
              <a:t>Tahap-tahap  Keanggotaan</a:t>
            </a:r>
          </a:p>
          <a:p>
            <a:pPr algn="l">
              <a:defRPr/>
            </a:pPr>
            <a:r>
              <a:rPr lang="id-ID" altLang="ko-KR" dirty="0">
                <a:latin typeface="Gotham Bold"/>
              </a:rPr>
              <a:t>          KELOMPOK.   1/3</a:t>
            </a:r>
            <a:endParaRPr lang="en-US" altLang="ko-KR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09725" y="1516063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419DE-8897-48B9-F253-D958F5FF3210}"/>
              </a:ext>
            </a:extLst>
          </p:cNvPr>
          <p:cNvSpPr txBox="1"/>
          <p:nvPr/>
        </p:nvSpPr>
        <p:spPr>
          <a:xfrm>
            <a:off x="1609725" y="1755775"/>
            <a:ext cx="7348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D" altLang="en-US" sz="2400" noProof="1">
                <a:solidFill>
                  <a:srgbClr val="002060"/>
                </a:solidFill>
              </a:rPr>
              <a:t>Sebelum orang dari luar masuk menjadi anggota kelompok ia akan melalui tiga tahap keanggotaan: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ID" altLang="en-US" sz="2400" noProof="1">
                <a:solidFill>
                  <a:srgbClr val="002060"/>
                </a:solidFill>
              </a:rPr>
              <a:t>Tahap pengamatan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ID" altLang="en-US" sz="2400" noProof="1">
                <a:solidFill>
                  <a:srgbClr val="002060"/>
                </a:solidFill>
              </a:rPr>
              <a:t>Tahap perubahan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ID" altLang="en-US" sz="2400" noProof="1">
                <a:solidFill>
                  <a:srgbClr val="002060"/>
                </a:solidFill>
              </a:rPr>
              <a:t>Tahap penegasan</a:t>
            </a:r>
          </a:p>
        </p:txBody>
      </p:sp>
      <p:pic>
        <p:nvPicPr>
          <p:cNvPr id="2052" name="Picture 4" descr="Pengertian Komunikasi Kelompok · Fakultas Isipol Terbaik di Sumut">
            <a:extLst>
              <a:ext uri="{FF2B5EF4-FFF2-40B4-BE49-F238E27FC236}">
                <a16:creationId xmlns:a16="http://schemas.microsoft.com/office/drawing/2014/main" id="{3583D51C-84D6-0FF0-F137-82FA7C16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3936721"/>
            <a:ext cx="4385734" cy="24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2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392239" y="44450"/>
            <a:ext cx="7713662" cy="1047750"/>
          </a:xfrm>
        </p:spPr>
        <p:txBody>
          <a:bodyPr/>
          <a:lstStyle/>
          <a:p>
            <a:pPr algn="l">
              <a:defRPr/>
            </a:pPr>
            <a:r>
              <a:rPr lang="id-ID" altLang="ko-KR" dirty="0">
                <a:latin typeface="Gotham Bold"/>
              </a:rPr>
              <a:t> </a:t>
            </a:r>
            <a:r>
              <a:rPr lang="id-ID" altLang="ko-KR" dirty="0">
                <a:solidFill>
                  <a:srgbClr val="C00000"/>
                </a:solidFill>
                <a:latin typeface="Gotham Bold"/>
              </a:rPr>
              <a:t>Q 3: </a:t>
            </a:r>
            <a:r>
              <a:rPr lang="id-ID" altLang="ko-KR" dirty="0">
                <a:latin typeface="Gotham Bold"/>
              </a:rPr>
              <a:t>Peranan Anggota KELOMPOK. 2/3</a:t>
            </a:r>
            <a:endParaRPr lang="en-US" altLang="ko-KR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C718D3-8821-C350-31FA-355E0E15A91E}"/>
              </a:ext>
            </a:extLst>
          </p:cNvPr>
          <p:cNvSpPr txBox="1">
            <a:spLocks/>
          </p:cNvSpPr>
          <p:nvPr/>
        </p:nvSpPr>
        <p:spPr>
          <a:xfrm>
            <a:off x="1609725" y="1339851"/>
            <a:ext cx="7263341" cy="41783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Terdapat</a:t>
            </a:r>
            <a:r>
              <a:rPr lang="en-US" sz="2400" dirty="0"/>
              <a:t> 3 </a:t>
            </a:r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: </a:t>
            </a:r>
            <a:r>
              <a:rPr lang="en-US" sz="2400" dirty="0" err="1"/>
              <a:t>Peranan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mempermudah</a:t>
            </a:r>
            <a:r>
              <a:rPr lang="en-US" sz="2400" dirty="0"/>
              <a:t> dan </a:t>
            </a:r>
            <a:r>
              <a:rPr lang="en-US" sz="2400" dirty="0" err="1"/>
              <a:t>mengkoordinasikan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tercapainya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Peranan</a:t>
            </a:r>
            <a:r>
              <a:rPr lang="en-US" sz="2400" dirty="0"/>
              <a:t> 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Pemeliharaan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: </a:t>
            </a:r>
            <a:r>
              <a:rPr lang="en-US" sz="2400" dirty="0" err="1"/>
              <a:t>Peranan</a:t>
            </a:r>
            <a:r>
              <a:rPr lang="en-US" sz="2400" dirty="0"/>
              <a:t> yang </a:t>
            </a:r>
            <a:r>
              <a:rPr lang="en-US" sz="2400" dirty="0" err="1"/>
              <a:t>dimaksudkan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memelihara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anggota-anggota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Peranan</a:t>
            </a:r>
            <a:r>
              <a:rPr lang="en-US" sz="2400" dirty="0"/>
              <a:t> Individual: </a:t>
            </a:r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/>
              <a:t>didasari</a:t>
            </a:r>
            <a:r>
              <a:rPr lang="en-US" sz="2400" dirty="0"/>
              <a:t> oleh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pribadinya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02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1623" y="158750"/>
            <a:ext cx="7267577" cy="122977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3: </a:t>
            </a:r>
            <a:r>
              <a:rPr lang="en-US" dirty="0" err="1">
                <a:solidFill>
                  <a:schemeClr val="tx1"/>
                </a:solidFill>
              </a:rPr>
              <a:t>Fase-fase</a:t>
            </a:r>
            <a:r>
              <a:rPr lang="en-US" dirty="0">
                <a:solidFill>
                  <a:schemeClr val="tx1"/>
                </a:solidFill>
              </a:rPr>
              <a:t> DINAMIKA KELOMPOK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        3/3</a:t>
            </a: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52241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FBFBA0E-4690-B061-2190-CB7D6568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66" y="1656302"/>
            <a:ext cx="5520267" cy="52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4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58913" y="44450"/>
            <a:ext cx="7646987" cy="1047750"/>
          </a:xfrm>
        </p:spPr>
        <p:txBody>
          <a:bodyPr/>
          <a:lstStyle/>
          <a:p>
            <a:pPr algn="l">
              <a:defRPr/>
            </a:pPr>
            <a:r>
              <a:rPr lang="id-ID" altLang="ko-KR" dirty="0">
                <a:latin typeface="Gotham Bold"/>
              </a:rPr>
              <a:t>Diskusikan Dalam KELOMPOK Anda. 2</a:t>
            </a:r>
            <a:endParaRPr lang="en-US" altLang="ko-KR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EF9A7-CD25-78FC-2E27-5A1D886BBC41}"/>
              </a:ext>
            </a:extLst>
          </p:cNvPr>
          <p:cNvSpPr txBox="1"/>
          <p:nvPr/>
        </p:nvSpPr>
        <p:spPr>
          <a:xfrm>
            <a:off x="1525588" y="1384300"/>
            <a:ext cx="76469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D" altLang="en-US" sz="2400" noProof="1">
                <a:solidFill>
                  <a:srgbClr val="002060"/>
                </a:solidFill>
              </a:rPr>
              <a:t>Dapatkah terjadi persaingan antar kelompok?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D" altLang="en-US" sz="2400" noProof="1">
                <a:solidFill>
                  <a:srgbClr val="002060"/>
                </a:solidFill>
              </a:rPr>
              <a:t>Jelaskan faktor positif dan negatif dari persaingan antar kelompok tersebut?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D" altLang="en-US" sz="2400" noProof="1">
                <a:solidFill>
                  <a:srgbClr val="002060"/>
                </a:solidFill>
              </a:rPr>
              <a:t>Bagaimana caranya pimpinan mengatasi kelompok informal ini?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ID" altLang="en-US" sz="2400" noProof="1">
              <a:solidFill>
                <a:srgbClr val="C00000"/>
              </a:solidFill>
            </a:endParaRPr>
          </a:p>
        </p:txBody>
      </p:sp>
      <p:pic>
        <p:nvPicPr>
          <p:cNvPr id="3074" name="Picture 2" descr="METODE DISKUSI (DISKUSI KLOMPOK) - PENDIDIKAN KEWARGANEGARAAN">
            <a:extLst>
              <a:ext uri="{FF2B5EF4-FFF2-40B4-BE49-F238E27FC236}">
                <a16:creationId xmlns:a16="http://schemas.microsoft.com/office/drawing/2014/main" id="{2E9A2719-A9DE-59CB-47FA-4C6CDC39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3552358"/>
            <a:ext cx="4622801" cy="23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4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58913" y="44450"/>
            <a:ext cx="7646987" cy="1047750"/>
          </a:xfrm>
        </p:spPr>
        <p:txBody>
          <a:bodyPr/>
          <a:lstStyle/>
          <a:p>
            <a:pPr algn="l">
              <a:defRPr/>
            </a:pPr>
            <a:r>
              <a:rPr lang="id-ID" altLang="ko-KR" sz="4000" dirty="0" err="1">
                <a:latin typeface="Gotham Bold"/>
              </a:rPr>
              <a:t>Sessi</a:t>
            </a:r>
            <a:r>
              <a:rPr lang="id-ID" altLang="ko-KR" sz="4000" dirty="0">
                <a:latin typeface="Gotham Bold"/>
              </a:rPr>
              <a:t>  Q/</a:t>
            </a:r>
            <a:r>
              <a:rPr lang="id-ID" altLang="ko-KR" sz="4000" dirty="0" err="1">
                <a:latin typeface="Gotham Bold"/>
              </a:rPr>
              <a:t>A</a:t>
            </a:r>
            <a:endParaRPr lang="en-US" altLang="ko-KR" sz="4000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pic>
        <p:nvPicPr>
          <p:cNvPr id="1026" name="Picture 2" descr="Masjid Agung An-Nur, 'Taj Mahal' di Jantung Pekanbaru">
            <a:extLst>
              <a:ext uri="{FF2B5EF4-FFF2-40B4-BE49-F238E27FC236}">
                <a16:creationId xmlns:a16="http://schemas.microsoft.com/office/drawing/2014/main" id="{6FA52020-6247-2A35-3BC1-FD6220D8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39849"/>
            <a:ext cx="7365463" cy="48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B298FE-37EA-557A-2D68-28C964904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"/>
          <a:stretch/>
        </p:blipFill>
        <p:spPr>
          <a:xfrm>
            <a:off x="4110306" y="4829173"/>
            <a:ext cx="2082488" cy="1377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5F8FD2-7A3D-5C1A-A26A-294B6FC44979}"/>
              </a:ext>
            </a:extLst>
          </p:cNvPr>
          <p:cNvSpPr txBox="1"/>
          <p:nvPr/>
        </p:nvSpPr>
        <p:spPr>
          <a:xfrm>
            <a:off x="1794932" y="1600199"/>
            <a:ext cx="71802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G</a:t>
            </a:r>
            <a:r>
              <a:rPr lang="id-ID" sz="2800" dirty="0" err="1">
                <a:solidFill>
                  <a:srgbClr val="FFC000"/>
                </a:solidFill>
              </a:rPr>
              <a:t>unakan</a:t>
            </a:r>
            <a:r>
              <a:rPr lang="id-ID" sz="2800" dirty="0">
                <a:solidFill>
                  <a:srgbClr val="FFC000"/>
                </a:solidFill>
              </a:rPr>
              <a:t> kesempatan untuk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id-ID" sz="2800" dirty="0">
                <a:solidFill>
                  <a:srgbClr val="FFC000"/>
                </a:solidFill>
              </a:rPr>
              <a:t>mengajukan pertanyaan Anda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1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6">
            <a:extLst>
              <a:ext uri="{FF2B5EF4-FFF2-40B4-BE49-F238E27FC236}">
                <a16:creationId xmlns:a16="http://schemas.microsoft.com/office/drawing/2014/main" id="{A3D4857F-0F67-604C-9EF0-E2B13129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0" name="TextBox 28">
            <a:extLst>
              <a:ext uri="{FF2B5EF4-FFF2-40B4-BE49-F238E27FC236}">
                <a16:creationId xmlns:a16="http://schemas.microsoft.com/office/drawing/2014/main" id="{523F591B-96C7-DF42-921A-B2CC82D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1" name="Text Placeholder 9">
            <a:extLst>
              <a:ext uri="{FF2B5EF4-FFF2-40B4-BE49-F238E27FC236}">
                <a16:creationId xmlns:a16="http://schemas.microsoft.com/office/drawing/2014/main" id="{0C1DD2C0-86F4-6247-824D-0C1482EBE7B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63675" y="0"/>
            <a:ext cx="7680325" cy="1165225"/>
          </a:xfrm>
        </p:spPr>
        <p:txBody>
          <a:bodyPr/>
          <a:lstStyle/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7172" name="TextBox 54">
            <a:extLst>
              <a:ext uri="{FF2B5EF4-FFF2-40B4-BE49-F238E27FC236}">
                <a16:creationId xmlns:a16="http://schemas.microsoft.com/office/drawing/2014/main" id="{87ECF7C1-30AB-0E43-87FA-745891F02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EEAC88E1-9A70-8046-915A-28BD6A6F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560513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ID" altLang="en-US" sz="2800" dirty="0">
              <a:solidFill>
                <a:srgbClr val="212529"/>
              </a:solidFill>
              <a:latin typeface="Helvetica Neue" panose="02000503000000020004" pitchFamily="2" charset="0"/>
            </a:endParaRPr>
          </a:p>
        </p:txBody>
      </p:sp>
      <p:cxnSp>
        <p:nvCxnSpPr>
          <p:cNvPr id="7174" name="Straight Connector 4">
            <a:extLst>
              <a:ext uri="{FF2B5EF4-FFF2-40B4-BE49-F238E27FC236}">
                <a16:creationId xmlns:a16="http://schemas.microsoft.com/office/drawing/2014/main" id="{8D023384-4BBF-9344-8839-6F5AE6AD0B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92000" y="1007793"/>
            <a:ext cx="7680325" cy="0"/>
          </a:xfrm>
          <a:prstGeom prst="line">
            <a:avLst/>
          </a:prstGeom>
          <a:noFill/>
          <a:ln w="28575" cmpd="dbl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5" name="Picture 8">
            <a:extLst>
              <a:ext uri="{FF2B5EF4-FFF2-40B4-BE49-F238E27FC236}">
                <a16:creationId xmlns:a16="http://schemas.microsoft.com/office/drawing/2014/main" id="{67272A70-D2A6-374A-AA0A-F0B2E906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24118" r="59412" b="23647"/>
          <a:stretch>
            <a:fillRect/>
          </a:stretch>
        </p:blipFill>
        <p:spPr bwMode="auto">
          <a:xfrm>
            <a:off x="7451938" y="0"/>
            <a:ext cx="1692062" cy="15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C1AAC4-3808-CDC6-5893-F525A02BE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192634-3B36-121C-6C88-AFDB523D0BF7}"/>
              </a:ext>
            </a:extLst>
          </p:cNvPr>
          <p:cNvSpPr txBox="1"/>
          <p:nvPr/>
        </p:nvSpPr>
        <p:spPr>
          <a:xfrm>
            <a:off x="1491999" y="1339850"/>
            <a:ext cx="71609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1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Jelaskan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pengertian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tentang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dinamika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kepribadian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kepribadian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</a:t>
            </a: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sifat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kepribadian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yang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harus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dimiliki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pemimpin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?</a:t>
            </a:r>
          </a:p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2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Terangkan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dua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jenis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?</a:t>
            </a:r>
          </a:p>
          <a:p>
            <a:r>
              <a:rPr lang="en-ID" sz="3200" dirty="0">
                <a:solidFill>
                  <a:srgbClr val="C00000"/>
                </a:solidFill>
                <a:latin typeface="Agency FB" panose="020B0503020202020204" pitchFamily="34" charset="77"/>
              </a:rPr>
              <a:t>Q 3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: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Jelaskan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tahap-tahap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keanggotaan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 </a:t>
            </a: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fase-fase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dinamika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, dan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peran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anggota</a:t>
            </a:r>
            <a:endParaRPr lang="en-ID" sz="3200" dirty="0">
              <a:solidFill>
                <a:srgbClr val="393939"/>
              </a:solidFill>
              <a:latin typeface="Agency FB" panose="020B0503020202020204" pitchFamily="34" charset="77"/>
            </a:endParaRPr>
          </a:p>
          <a:p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        </a:t>
            </a:r>
            <a:r>
              <a:rPr lang="en-ID" sz="3200" dirty="0" err="1">
                <a:solidFill>
                  <a:srgbClr val="393939"/>
                </a:solidFill>
                <a:latin typeface="Agency FB" panose="020B0503020202020204" pitchFamily="34" charset="77"/>
              </a:rPr>
              <a:t>kelompok</a:t>
            </a:r>
            <a:r>
              <a:rPr lang="en-ID" sz="3200" dirty="0">
                <a:solidFill>
                  <a:srgbClr val="393939"/>
                </a:solidFill>
                <a:latin typeface="Agency FB" panose="020B0503020202020204" pitchFamily="34" charset="77"/>
              </a:rPr>
              <a:t>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59908-D0D6-6AE2-F48A-70CB50BC5C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 sz="1200" dirty="0" err="1"/>
              <a:t>nurpitjunus@gmail.com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3515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6">
            <a:extLst>
              <a:ext uri="{FF2B5EF4-FFF2-40B4-BE49-F238E27FC236}">
                <a16:creationId xmlns:a16="http://schemas.microsoft.com/office/drawing/2014/main" id="{E3C58FA7-5126-F34C-BFA2-D1A0E3C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774825"/>
            <a:ext cx="37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A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6" name="TextBox 28">
            <a:extLst>
              <a:ext uri="{FF2B5EF4-FFF2-40B4-BE49-F238E27FC236}">
                <a16:creationId xmlns:a16="http://schemas.microsoft.com/office/drawing/2014/main" id="{4B619253-9C17-EF49-8444-8B979F5E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254375"/>
            <a:ext cx="33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B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sp>
        <p:nvSpPr>
          <p:cNvPr id="31747" name="Text Placeholder 9">
            <a:extLst>
              <a:ext uri="{FF2B5EF4-FFF2-40B4-BE49-F238E27FC236}">
                <a16:creationId xmlns:a16="http://schemas.microsoft.com/office/drawing/2014/main" id="{68E34D1E-F0C2-9541-A280-E448EF9F75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58913" y="44450"/>
            <a:ext cx="7646987" cy="1047750"/>
          </a:xfrm>
        </p:spPr>
        <p:txBody>
          <a:bodyPr/>
          <a:lstStyle/>
          <a:p>
            <a:pPr algn="l">
              <a:defRPr/>
            </a:pPr>
            <a:r>
              <a:rPr lang="id-ID" altLang="ko-KR" sz="4000" dirty="0">
                <a:latin typeface="Gotham Bold"/>
              </a:rPr>
              <a:t>INTERMEZZO (1)</a:t>
            </a:r>
            <a:endParaRPr lang="en-US" altLang="ko-KR" sz="4000" dirty="0">
              <a:latin typeface="Gotham Bold"/>
            </a:endParaRPr>
          </a:p>
        </p:txBody>
      </p:sp>
      <p:sp>
        <p:nvSpPr>
          <p:cNvPr id="31748" name="TextBox 54">
            <a:extLst>
              <a:ext uri="{FF2B5EF4-FFF2-40B4-BE49-F238E27FC236}">
                <a16:creationId xmlns:a16="http://schemas.microsoft.com/office/drawing/2014/main" id="{76226149-65C6-454F-9239-4CC5755E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39850"/>
            <a:ext cx="536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2100" b="1">
                <a:solidFill>
                  <a:schemeClr val="bg1"/>
                </a:solidFill>
                <a:latin typeface="Gotham Book"/>
                <a:cs typeface="Arial" panose="020B0604020202020204" pitchFamily="34" charset="0"/>
              </a:rPr>
              <a:t>C</a:t>
            </a:r>
            <a:endParaRPr lang="ko-KR" altLang="en-US" sz="2100" b="1">
              <a:solidFill>
                <a:schemeClr val="bg1"/>
              </a:solidFill>
              <a:latin typeface="Gotham Book"/>
              <a:cs typeface="Arial" panose="020B0604020202020204" pitchFamily="34" charset="0"/>
            </a:endParaRPr>
          </a:p>
        </p:txBody>
      </p:sp>
      <p:cxnSp>
        <p:nvCxnSpPr>
          <p:cNvPr id="31749" name="Straight Connector 4">
            <a:extLst>
              <a:ext uri="{FF2B5EF4-FFF2-40B4-BE49-F238E27FC236}">
                <a16:creationId xmlns:a16="http://schemas.microsoft.com/office/drawing/2014/main" id="{DA6EBC66-9FE4-2D41-ABB9-8BD11E393F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8913" y="1047750"/>
            <a:ext cx="7713662" cy="22225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Picture 13">
            <a:extLst>
              <a:ext uri="{FF2B5EF4-FFF2-40B4-BE49-F238E27FC236}">
                <a16:creationId xmlns:a16="http://schemas.microsoft.com/office/drawing/2014/main" id="{3D477FD6-B580-9548-9D2A-3E521DAC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0" y="4298950"/>
            <a:ext cx="2216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AE1BB-04B8-DBBE-D90D-60EDE14A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D19-C7A5-BC84-D935-6D99ABE36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D43B1B-DFB3-2975-E47C-5D3D74E5C9B1}"/>
              </a:ext>
            </a:extLst>
          </p:cNvPr>
          <p:cNvSpPr txBox="1">
            <a:spLocks/>
          </p:cNvSpPr>
          <p:nvPr/>
        </p:nvSpPr>
        <p:spPr>
          <a:xfrm>
            <a:off x="1987549" y="1543049"/>
            <a:ext cx="6411383" cy="3975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Pilih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angka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1, 2, 3, 4, 5, 6, 7, 8,9.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Angka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pilihan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tersebut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dikalikan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 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2</a:t>
            </a:r>
            <a:endParaRPr lang="en-US" sz="2800" dirty="0">
              <a:solidFill>
                <a:srgbClr val="C00000"/>
              </a:solidFill>
              <a:latin typeface="Agency FB" panose="020B0503020202020204" pitchFamily="34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Hasilnya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ditambahkan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gency FB" panose="020B0503020202020204" pitchFamily="34" charset="77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anose="020B0502040204020203" pitchFamily="34" charset="0"/>
              </a:rPr>
              <a:t>Dibagikan</a:t>
            </a:r>
            <a:r>
              <a:rPr lang="en-US" sz="2800" dirty="0">
                <a:latin typeface="Agency FB" panose="020B0503020202020204" pitchFamily="34" charset="77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anose="020B0502040204020203" pitchFamily="34" charset="0"/>
              </a:rPr>
              <a:t>dengan</a:t>
            </a:r>
            <a:r>
              <a:rPr lang="en-US" sz="2800" dirty="0">
                <a:latin typeface="Agency FB" panose="020B0503020202020204" pitchFamily="34" charset="77"/>
                <a:cs typeface="Segoe UI" panose="020B0502040204020203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anose="020B0502040204020203" pitchFamily="34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Dikurangi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dengan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angka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pilihan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pertama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Anda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Angka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itu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dijadikan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urutan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abjad,</a:t>
            </a:r>
            <a:r>
              <a:rPr lang="en-US" sz="2800" dirty="0">
                <a:latin typeface="Agency FB" panose="020B0503020202020204" pitchFamily="34" charset="77"/>
              </a:rPr>
              <a:t> </a:t>
            </a:r>
            <a:r>
              <a:rPr lang="en-US" sz="2800" dirty="0" err="1">
                <a:latin typeface="Agency FB" panose="020B0503020202020204" pitchFamily="34" charset="77"/>
              </a:rPr>
              <a:t>Transformasikan</a:t>
            </a:r>
            <a:r>
              <a:rPr lang="en-US" sz="2800" dirty="0">
                <a:latin typeface="Agency FB" panose="020B0503020202020204" pitchFamily="34" charset="77"/>
              </a:rPr>
              <a:t>  </a:t>
            </a:r>
            <a:r>
              <a:rPr lang="en-US" sz="2800" dirty="0" err="1">
                <a:latin typeface="Agency FB" panose="020B0503020202020204" pitchFamily="34" charset="77"/>
              </a:rPr>
              <a:t>menjadi</a:t>
            </a:r>
            <a:r>
              <a:rPr lang="en-US" sz="2800" dirty="0">
                <a:latin typeface="Agency FB" panose="020B0503020202020204" pitchFamily="34" charset="77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gency FB" panose="020B0503020202020204" pitchFamily="34" charset="77"/>
              </a:rPr>
              <a:t>nama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</a:rPr>
              <a:t> negara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Huruf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kedua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77"/>
                <a:cs typeface="Segoe UI" pitchFamily="34" charset="0"/>
              </a:rPr>
              <a:t>dijadikan</a:t>
            </a:r>
            <a:r>
              <a:rPr lang="en-US" sz="2800" dirty="0"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awal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nama</a:t>
            </a:r>
            <a:r>
              <a:rPr lang="en-US" sz="2800" dirty="0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gency FB" panose="020B0503020202020204" pitchFamily="34" charset="77"/>
                <a:cs typeface="Segoe UI" pitchFamily="34" charset="0"/>
              </a:rPr>
              <a:t>binatang</a:t>
            </a:r>
            <a:endParaRPr lang="en-US" sz="2800" dirty="0">
              <a:solidFill>
                <a:srgbClr val="C00000"/>
              </a:solidFill>
              <a:latin typeface="Agency FB" panose="020B0503020202020204" pitchFamily="34" charset="77"/>
              <a:cs typeface="Segoe UI" pitchFamily="34" charset="0"/>
            </a:endParaRPr>
          </a:p>
          <a:p>
            <a:pPr marL="514350" indent="-514350">
              <a:buFontTx/>
              <a:buAutoNum type="arabicPeriod"/>
            </a:pPr>
            <a:endParaRPr lang="en-US" sz="2800" dirty="0">
              <a:latin typeface="Segoe UI" pitchFamily="34" charset="0"/>
              <a:cs typeface="Segoe UI" pitchFamily="34" charset="0"/>
            </a:endParaRPr>
          </a:p>
          <a:p>
            <a:pPr marL="514350" indent="-514350">
              <a:buFontTx/>
              <a:buAutoNum type="arabicPeriod"/>
            </a:pPr>
            <a:endParaRPr lang="en-US" sz="3200" b="1" dirty="0">
              <a:latin typeface="Segoe UI" pitchFamily="34" charset="0"/>
              <a:cs typeface="Segoe UI" pitchFamily="34" charset="0"/>
            </a:endParaRPr>
          </a:p>
          <a:p>
            <a:pPr marL="514350" indent="-514350">
              <a:buFontTx/>
              <a:buAutoNum type="arabicPeriod"/>
            </a:pPr>
            <a:endParaRPr lang="en-US" sz="3200" b="1" dirty="0">
              <a:latin typeface="Segoe UI" pitchFamily="34" charset="0"/>
              <a:cs typeface="Segoe UI" pitchFamily="34" charset="0"/>
            </a:endParaRPr>
          </a:p>
          <a:p>
            <a:endParaRPr lang="en-US" sz="3200" b="1" dirty="0">
              <a:latin typeface="Segoe UI" pitchFamily="34" charset="0"/>
              <a:cs typeface="Segoe UI" pitchFamily="34" charset="0"/>
            </a:endParaRPr>
          </a:p>
          <a:p>
            <a:pPr marL="514350" indent="-514350">
              <a:buFontTx/>
              <a:buAutoNum type="arabicPeriod"/>
            </a:pPr>
            <a:endParaRPr lang="en-US" sz="3200" b="1" dirty="0">
              <a:latin typeface="Segoe UI" pitchFamily="34" charset="0"/>
              <a:cs typeface="Segoe UI" pitchFamily="34" charset="0"/>
            </a:endParaRPr>
          </a:p>
          <a:p>
            <a:pPr marL="514350" indent="-514350">
              <a:buFontTx/>
              <a:buAutoNum type="arabicPeriod"/>
            </a:pPr>
            <a:endParaRPr lang="en-US" sz="3200" dirty="0"/>
          </a:p>
          <a:p>
            <a:pPr marL="514350" indent="-514350">
              <a:buFontTx/>
              <a:buAutoNum type="arabicPeriod"/>
            </a:pPr>
            <a:endParaRPr lang="en-US" sz="3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Tx/>
              <a:buAutoNum type="arabicPeriod"/>
            </a:pPr>
            <a:endParaRPr lang="en-US" sz="3200" dirty="0">
              <a:solidFill>
                <a:srgbClr val="C00000"/>
              </a:solidFill>
            </a:endParaRPr>
          </a:p>
          <a:p>
            <a:pPr marL="514350" indent="-514350">
              <a:buFontTx/>
              <a:buAutoNum type="arabicPeriod"/>
            </a:pPr>
            <a:endParaRPr lang="en-US" sz="3200" b="1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en-US" sz="3200" dirty="0">
              <a:latin typeface="Agency FB" panose="020B0503020202020204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DF7D99-9C2C-BC7A-00A1-5CDAC1AF5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969" y="33337"/>
            <a:ext cx="1450399" cy="17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6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912" y="158750"/>
            <a:ext cx="7685087" cy="1341438"/>
          </a:xfrm>
        </p:spPr>
        <p:txBody>
          <a:bodyPr/>
          <a:lstStyle/>
          <a:p>
            <a:pPr algn="l">
              <a:defRPr/>
            </a:pPr>
            <a:r>
              <a:rPr lang="en-US" dirty="0" err="1">
                <a:solidFill>
                  <a:schemeClr val="tx1"/>
                </a:solidFill>
              </a:rPr>
              <a:t>Pengantar</a:t>
            </a: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52241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676EF-1D80-F566-0DCD-48361E621E92}"/>
              </a:ext>
            </a:extLst>
          </p:cNvPr>
          <p:cNvSpPr txBox="1"/>
          <p:nvPr/>
        </p:nvSpPr>
        <p:spPr>
          <a:xfrm>
            <a:off x="1571624" y="1544639"/>
            <a:ext cx="75723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Manusia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merupakan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FF0000"/>
                </a:solidFill>
                <a:effectLst/>
                <a:latin typeface="Open Sans" panose="020F0502020204030204" pitchFamily="34" charset="0"/>
              </a:rPr>
              <a:t>makhluk</a:t>
            </a:r>
            <a:r>
              <a:rPr lang="en-ID" sz="2000" b="0" i="0" u="none" strike="noStrike" dirty="0">
                <a:solidFill>
                  <a:srgbClr val="FF000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FF0000"/>
                </a:solidFill>
                <a:effectLst/>
                <a:latin typeface="Open Sans" panose="020F0502020204030204" pitchFamily="34" charset="0"/>
              </a:rPr>
              <a:t>sosial</a:t>
            </a:r>
            <a:r>
              <a:rPr lang="en-ID" sz="2000" b="0" i="0" u="none" strike="noStrike" dirty="0">
                <a:solidFill>
                  <a:srgbClr val="FF000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dimana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setiap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manusia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tidak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dapat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hidup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sendiri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dan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memerlukan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orang lain.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Dengan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begitu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manusia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cenderung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membentuk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kelompok-kelompok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kecil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sebagai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sarana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berinteraksi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dan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mengembangkan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diri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Dalam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kelompok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tak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luput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dari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dinamika-dinamika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kelompok</a:t>
            </a:r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pula.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A605A4-BECB-B8BC-C9F8-468284B6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3" y="4121409"/>
            <a:ext cx="4107103" cy="2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4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1623" y="158750"/>
            <a:ext cx="7267577" cy="122977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1:  </a:t>
            </a:r>
            <a:r>
              <a:rPr lang="en-US" dirty="0">
                <a:solidFill>
                  <a:schemeClr val="tx1"/>
                </a:solidFill>
              </a:rPr>
              <a:t>KELOMPOK   1/5</a:t>
            </a: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388525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AD531-1E3C-BB26-0D33-9625CE5D9A2A}"/>
              </a:ext>
            </a:extLst>
          </p:cNvPr>
          <p:cNvSpPr txBox="1"/>
          <p:nvPr/>
        </p:nvSpPr>
        <p:spPr>
          <a:xfrm>
            <a:off x="1571624" y="1544639"/>
            <a:ext cx="7453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ID" sz="2400" b="0" i="0" u="none" strike="noStrike" dirty="0" err="1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Kelompok</a:t>
            </a:r>
            <a:r>
              <a:rPr lang="en-ID" sz="2400" b="0" i="0" u="none" strike="noStrike" dirty="0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kita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artikan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sebagai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kumpulan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dua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orang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atau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lebih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yang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saling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kenal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mengenal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mempunyai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tujuan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dan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menyadari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kebutuhan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untuk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bekerja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sama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.</a:t>
            </a:r>
            <a:endParaRPr lang="en-US" sz="2400" dirty="0"/>
          </a:p>
        </p:txBody>
      </p:sp>
      <p:pic>
        <p:nvPicPr>
          <p:cNvPr id="3074" name="Picture 2" descr="Kelompok Rentan Archives - IJRS">
            <a:extLst>
              <a:ext uri="{FF2B5EF4-FFF2-40B4-BE49-F238E27FC236}">
                <a16:creationId xmlns:a16="http://schemas.microsoft.com/office/drawing/2014/main" id="{B500EDA8-7887-CC85-4FA5-BA6AF8B9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566731"/>
            <a:ext cx="3826933" cy="25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2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1623" y="158750"/>
            <a:ext cx="7267577" cy="122977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1:  </a:t>
            </a:r>
            <a:r>
              <a:rPr lang="en-US" dirty="0">
                <a:solidFill>
                  <a:schemeClr val="tx1"/>
                </a:solidFill>
              </a:rPr>
              <a:t>DINAMIKA KELOMPOK.   2/5</a:t>
            </a: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522413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98C01-C342-4962-D216-2C3C092A1098}"/>
              </a:ext>
            </a:extLst>
          </p:cNvPr>
          <p:cNvSpPr txBox="1"/>
          <p:nvPr/>
        </p:nvSpPr>
        <p:spPr>
          <a:xfrm>
            <a:off x="1744133" y="1656302"/>
            <a:ext cx="70950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ID" sz="2400" b="0" i="0" u="none" strike="noStrike" dirty="0" err="1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Istilah</a:t>
            </a:r>
            <a:r>
              <a:rPr lang="en-ID" sz="2400" b="0" i="0" u="none" strike="noStrike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Dinamika</a:t>
            </a:r>
            <a:r>
              <a:rPr lang="en-ID" sz="2400" b="0" i="0" u="none" strike="noStrike" dirty="0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Open Sans" panose="020F0502020204030204" pitchFamily="34" charset="0"/>
              </a:rPr>
              <a:t>K</a:t>
            </a:r>
            <a:r>
              <a:rPr lang="en-ID" sz="2400" b="0" i="0" u="none" strike="noStrike" dirty="0" err="1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elompok</a:t>
            </a:r>
            <a:r>
              <a:rPr lang="en-ID" sz="2400" b="0" i="0" u="none" strike="noStrike" dirty="0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dipakai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untuk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memperlihatkan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adanya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kekuatan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yang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mempengaruhi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kegiatan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kelompok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dan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anggotanya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. </a:t>
            </a:r>
            <a:r>
              <a:rPr lang="en-ID" sz="2400" b="0" i="0" u="none" strike="noStrike" dirty="0" err="1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Dinamika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mengandung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arti </a:t>
            </a:r>
            <a:r>
              <a:rPr lang="en-ID" sz="2400" b="0" i="0" u="none" strike="noStrike" dirty="0" err="1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perubahan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DED76F0-93EF-4055-2089-2AAAF02D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7" y="3849098"/>
            <a:ext cx="5046133" cy="23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2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1623" y="158750"/>
            <a:ext cx="7267577" cy="122977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1:  </a:t>
            </a:r>
            <a:r>
              <a:rPr lang="en-US" dirty="0">
                <a:solidFill>
                  <a:schemeClr val="tx1"/>
                </a:solidFill>
              </a:rPr>
              <a:t>KEPRIBADIAN.  3/5</a:t>
            </a: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388525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57DF6-A755-F3B0-12A4-88DB01910915}"/>
              </a:ext>
            </a:extLst>
          </p:cNvPr>
          <p:cNvSpPr txBox="1"/>
          <p:nvPr/>
        </p:nvSpPr>
        <p:spPr>
          <a:xfrm>
            <a:off x="1571623" y="1388525"/>
            <a:ext cx="7572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Kepribadian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merupakan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integrasi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dari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keseluruhan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kecenderungan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seseorang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untuk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berperasaan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berkehendak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berpikir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bersikap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, dan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berbuat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menurut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pola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tingkah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pekerti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tertentu</a:t>
            </a:r>
            <a:r>
              <a:rPr lang="en-ID" sz="2800" b="0" i="0" u="none" strike="noStrike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F26CC-40AF-E8C6-4275-8E7BC16DBF40}"/>
              </a:ext>
            </a:extLst>
          </p:cNvPr>
          <p:cNvSpPr txBox="1"/>
          <p:nvPr/>
        </p:nvSpPr>
        <p:spPr>
          <a:xfrm>
            <a:off x="1571623" y="3789664"/>
            <a:ext cx="72675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Ketika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pikiran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keyakinan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berubah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 Ketika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keyakinan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harapan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berubah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 Ketika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harapan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sikap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berubah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 Ketika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sikap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perilaku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berubah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 Ketika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perilaku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performansi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berubah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 Ketika Anda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performansi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hidup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anda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1" u="none" strike="noStrike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berubah</a:t>
            </a:r>
            <a:r>
              <a:rPr lang="en-ID" sz="2000" b="0" i="1" u="none" strike="noStrike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”.</a:t>
            </a:r>
          </a:p>
          <a:p>
            <a:pPr algn="r"/>
            <a:r>
              <a:rPr lang="en-ID" sz="2000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(Jhon C. Maxwell)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96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1623" y="158750"/>
            <a:ext cx="7267577" cy="122977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1: </a:t>
            </a:r>
            <a:r>
              <a:rPr lang="en-US" dirty="0">
                <a:solidFill>
                  <a:schemeClr val="tx1"/>
                </a:solidFill>
              </a:rPr>
              <a:t>KEPRIBADIAN KELOMPOK.  4/5</a:t>
            </a:r>
            <a:endParaRPr lang="en-US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388525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AD531-1E3C-BB26-0D33-9625CE5D9A2A}"/>
              </a:ext>
            </a:extLst>
          </p:cNvPr>
          <p:cNvSpPr txBox="1"/>
          <p:nvPr/>
        </p:nvSpPr>
        <p:spPr>
          <a:xfrm>
            <a:off x="1571624" y="1544639"/>
            <a:ext cx="74538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ID" sz="2400" b="0" i="0" u="none" strike="noStrike" dirty="0" err="1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Kepribadian</a:t>
            </a:r>
            <a:r>
              <a:rPr lang="en-ID" sz="2400" b="0" i="0" u="none" strike="noStrike" dirty="0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Kelompok</a:t>
            </a:r>
            <a:r>
              <a:rPr lang="en-ID" sz="2400" b="0" i="0" u="none" strike="noStrike" dirty="0">
                <a:solidFill>
                  <a:srgbClr val="C0000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bukan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saja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terdiri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dari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kepribadian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para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anggotanya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tetapi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lebih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dari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ID" sz="24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itu</a:t>
            </a:r>
            <a:r>
              <a:rPr lang="en-ID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F050202020403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ID" sz="2400" dirty="0" err="1">
                <a:solidFill>
                  <a:srgbClr val="C00000"/>
                </a:solidFill>
                <a:latin typeface="Open Sans" panose="020F0502020204030204" pitchFamily="34" charset="0"/>
              </a:rPr>
              <a:t>Kepribadian</a:t>
            </a:r>
            <a:r>
              <a:rPr lang="en-ID" sz="2400" dirty="0">
                <a:solidFill>
                  <a:srgbClr val="C00000"/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Open Sans" panose="020F0502020204030204" pitchFamily="34" charset="0"/>
              </a:rPr>
              <a:t>Kelompok</a:t>
            </a:r>
            <a:r>
              <a:rPr lang="en-ID" sz="2400" dirty="0">
                <a:solidFill>
                  <a:srgbClr val="C00000"/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dapat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berubah-rubah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Dengan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berkumpulnya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beberapa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orang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dalam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suatu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kelompok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dan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dengan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interaksi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antar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anggota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kelompok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terjadilah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kekuatan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dan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sifat-sifat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yang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tidak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dimiliki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oleh para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anggota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kelompok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sebelumnya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64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267EB-3C92-DE43-933D-FD09864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1623" y="158750"/>
            <a:ext cx="7453843" cy="122977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Q 1: </a:t>
            </a:r>
            <a:r>
              <a:rPr lang="en-US" sz="3200" dirty="0">
                <a:solidFill>
                  <a:schemeClr val="tx1"/>
                </a:solidFill>
              </a:rPr>
              <a:t>Sifat-</a:t>
            </a:r>
            <a:r>
              <a:rPr lang="en-US" sz="3200" dirty="0" err="1">
                <a:solidFill>
                  <a:schemeClr val="tx1"/>
                </a:solidFill>
              </a:rPr>
              <a:t>sifat</a:t>
            </a:r>
            <a:r>
              <a:rPr lang="en-US" sz="3200" dirty="0">
                <a:solidFill>
                  <a:schemeClr val="tx1"/>
                </a:solidFill>
              </a:rPr>
              <a:t> KEPRIBADIAN yang </a:t>
            </a:r>
            <a:r>
              <a:rPr lang="en-US" sz="3200" dirty="0" err="1">
                <a:solidFill>
                  <a:schemeClr val="tx1"/>
                </a:solidFill>
              </a:rPr>
              <a:t>harus</a:t>
            </a:r>
            <a:endParaRPr lang="en-US" sz="32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</a:rPr>
              <a:t>          </a:t>
            </a:r>
            <a:r>
              <a:rPr lang="en-US" sz="3200" dirty="0" err="1">
                <a:solidFill>
                  <a:schemeClr val="tx1"/>
                </a:solidFill>
              </a:rPr>
              <a:t>dimiliki</a:t>
            </a:r>
            <a:r>
              <a:rPr lang="en-US" sz="3200" dirty="0">
                <a:solidFill>
                  <a:schemeClr val="tx1"/>
                </a:solidFill>
              </a:rPr>
              <a:t> oleh </a:t>
            </a:r>
            <a:r>
              <a:rPr lang="en-US" sz="3200" dirty="0" err="1">
                <a:solidFill>
                  <a:schemeClr val="tx1"/>
                </a:solidFill>
              </a:rPr>
              <a:t>Pemimpin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Kelompok</a:t>
            </a:r>
            <a:r>
              <a:rPr lang="en-US" sz="3200" dirty="0">
                <a:solidFill>
                  <a:schemeClr val="tx1"/>
                </a:solidFill>
              </a:rPr>
              <a:t>      </a:t>
            </a: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</a:rPr>
              <a:t>          5/5</a:t>
            </a:r>
            <a:endParaRPr lang="en-US" sz="3200" dirty="0"/>
          </a:p>
        </p:txBody>
      </p:sp>
      <p:cxnSp>
        <p:nvCxnSpPr>
          <p:cNvPr id="20483" name="Straight Connector 4">
            <a:extLst>
              <a:ext uri="{FF2B5EF4-FFF2-40B4-BE49-F238E27FC236}">
                <a16:creationId xmlns:a16="http://schemas.microsoft.com/office/drawing/2014/main" id="{3557C5B2-5671-3C4B-9177-C0D935A0F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4" y="1557858"/>
            <a:ext cx="7572376" cy="0"/>
          </a:xfrm>
          <a:prstGeom prst="line">
            <a:avLst/>
          </a:prstGeom>
          <a:noFill/>
          <a:ln w="2857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CD8A6B-8607-B1E0-0F10-C26C4BFE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086"/>
            <a:ext cx="1364975" cy="16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644C2-DF7A-D4C3-2E3C-4B1437F19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D" altLang="zh-CN"/>
              <a:t>nurpitjunus@gmail.com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AD531-1E3C-BB26-0D33-9625CE5D9A2A}"/>
              </a:ext>
            </a:extLst>
          </p:cNvPr>
          <p:cNvSpPr txBox="1"/>
          <p:nvPr/>
        </p:nvSpPr>
        <p:spPr>
          <a:xfrm>
            <a:off x="1571623" y="1557859"/>
            <a:ext cx="384704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Berkemauan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Berinisiatif</a:t>
            </a: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Berani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Tegas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Berkemauan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Berfikir</a:t>
            </a:r>
            <a:r>
              <a:rPr lang="en-US" sz="2400" dirty="0"/>
              <a:t> </a:t>
            </a:r>
            <a:r>
              <a:rPr lang="en-US" sz="2400" dirty="0" err="1"/>
              <a:t>logis</a:t>
            </a:r>
            <a:r>
              <a:rPr lang="en-US" sz="2400" dirty="0"/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mengendalikan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Bijaksana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Jujur</a:t>
            </a:r>
            <a:r>
              <a:rPr lang="en-US" sz="2400" dirty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Berterus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Bersemangat</a:t>
            </a:r>
            <a:endParaRPr lang="en-US" sz="2400" dirty="0"/>
          </a:p>
        </p:txBody>
      </p:sp>
      <p:pic>
        <p:nvPicPr>
          <p:cNvPr id="2050" name="Picture 2" descr="Tes Kepribadian">
            <a:extLst>
              <a:ext uri="{FF2B5EF4-FFF2-40B4-BE49-F238E27FC236}">
                <a16:creationId xmlns:a16="http://schemas.microsoft.com/office/drawing/2014/main" id="{A72B0B99-1694-E2DD-DCCA-19ED6976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286000"/>
            <a:ext cx="2523068" cy="3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1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872</Words>
  <Application>Microsoft Office PowerPoint</Application>
  <PresentationFormat>On-screen Show (4:3)</PresentationFormat>
  <Paragraphs>164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Agency FB</vt:lpstr>
      <vt:lpstr>Arial</vt:lpstr>
      <vt:lpstr>Bebas Neue</vt:lpstr>
      <vt:lpstr>Calibri</vt:lpstr>
      <vt:lpstr>Calibri Light</vt:lpstr>
      <vt:lpstr>Gotham Bold</vt:lpstr>
      <vt:lpstr>Gotham Book</vt:lpstr>
      <vt:lpstr>Helvetica Neue</vt:lpstr>
      <vt:lpstr>Open Sans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Nurpit Yunus</dc:creator>
  <cp:lastModifiedBy>Saryono</cp:lastModifiedBy>
  <cp:revision>75</cp:revision>
  <dcterms:created xsi:type="dcterms:W3CDTF">2020-06-15T09:06:53Z</dcterms:created>
  <dcterms:modified xsi:type="dcterms:W3CDTF">2023-01-05T08:42:59Z</dcterms:modified>
</cp:coreProperties>
</file>